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Residential Roof Top &amp; Virtual Net Metering </a:t>
            </a:r>
            <a:endParaRPr lang="en-IN" dirty="0"/>
          </a:p>
        </p:txBody>
      </p:sp>
      <p:sp>
        <p:nvSpPr>
          <p:cNvPr id="3" name="Subtitle 2"/>
          <p:cNvSpPr>
            <a:spLocks noGrp="1"/>
          </p:cNvSpPr>
          <p:nvPr>
            <p:ph type="subTitle" idx="1"/>
          </p:nvPr>
        </p:nvSpPr>
        <p:spPr/>
        <p:txBody>
          <a:bodyPr/>
          <a:lstStyle/>
          <a:p>
            <a:r>
              <a:rPr lang="en-US" dirty="0" smtClean="0"/>
              <a:t>By Munish </a:t>
            </a:r>
            <a:r>
              <a:rPr lang="en-US" dirty="0" err="1" smtClean="0"/>
              <a:t>kumar</a:t>
            </a:r>
            <a:r>
              <a:rPr lang="en-US" dirty="0" smtClean="0"/>
              <a:t> Gupta </a:t>
            </a:r>
            <a:endParaRPr lang="en-IN" dirty="0"/>
          </a:p>
        </p:txBody>
      </p:sp>
    </p:spTree>
    <p:extLst>
      <p:ext uri="{BB962C8B-B14F-4D97-AF65-F5344CB8AC3E}">
        <p14:creationId xmlns:p14="http://schemas.microsoft.com/office/powerpoint/2010/main" val="60995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of Net Metering </a:t>
            </a:r>
            <a:endParaRPr lang="en-IN" dirty="0"/>
          </a:p>
        </p:txBody>
      </p:sp>
      <p:pic>
        <p:nvPicPr>
          <p:cNvPr id="4" name="Content Placeholder 3"/>
          <p:cNvPicPr>
            <a:picLocks noGrp="1" noChangeAspect="1"/>
          </p:cNvPicPr>
          <p:nvPr>
            <p:ph idx="1"/>
          </p:nvPr>
        </p:nvPicPr>
        <p:blipFill>
          <a:blip r:embed="rId2"/>
          <a:stretch>
            <a:fillRect/>
          </a:stretch>
        </p:blipFill>
        <p:spPr>
          <a:xfrm>
            <a:off x="1554480" y="2508070"/>
            <a:ext cx="8582297" cy="3004456"/>
          </a:xfrm>
          <a:prstGeom prst="rect">
            <a:avLst/>
          </a:prstGeom>
        </p:spPr>
      </p:pic>
    </p:spTree>
    <p:extLst>
      <p:ext uri="{BB962C8B-B14F-4D97-AF65-F5344CB8AC3E}">
        <p14:creationId xmlns:p14="http://schemas.microsoft.com/office/powerpoint/2010/main" val="307411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Virtual Net Metering </a:t>
            </a:r>
            <a:endParaRPr lang="en-IN" dirty="0"/>
          </a:p>
        </p:txBody>
      </p:sp>
      <p:pic>
        <p:nvPicPr>
          <p:cNvPr id="4" name="Content Placeholder 3"/>
          <p:cNvPicPr>
            <a:picLocks noGrp="1" noChangeAspect="1"/>
          </p:cNvPicPr>
          <p:nvPr>
            <p:ph idx="1"/>
          </p:nvPr>
        </p:nvPicPr>
        <p:blipFill>
          <a:blip r:embed="rId2"/>
          <a:stretch>
            <a:fillRect/>
          </a:stretch>
        </p:blipFill>
        <p:spPr>
          <a:xfrm>
            <a:off x="2785600" y="3101820"/>
            <a:ext cx="6620799" cy="2229161"/>
          </a:xfrm>
          <a:prstGeom prst="rect">
            <a:avLst/>
          </a:prstGeom>
        </p:spPr>
      </p:pic>
    </p:spTree>
    <p:extLst>
      <p:ext uri="{BB962C8B-B14F-4D97-AF65-F5344CB8AC3E}">
        <p14:creationId xmlns:p14="http://schemas.microsoft.com/office/powerpoint/2010/main" val="95586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Net Metering </a:t>
            </a:r>
            <a:endParaRPr lang="en-IN" dirty="0"/>
          </a:p>
        </p:txBody>
      </p:sp>
      <p:pic>
        <p:nvPicPr>
          <p:cNvPr id="4" name="Content Placeholder 3"/>
          <p:cNvPicPr>
            <a:picLocks noGrp="1" noChangeAspect="1"/>
          </p:cNvPicPr>
          <p:nvPr>
            <p:ph idx="1"/>
          </p:nvPr>
        </p:nvPicPr>
        <p:blipFill>
          <a:blip r:embed="rId2"/>
          <a:stretch>
            <a:fillRect/>
          </a:stretch>
        </p:blipFill>
        <p:spPr>
          <a:xfrm>
            <a:off x="1449977" y="2481943"/>
            <a:ext cx="9261565" cy="3017519"/>
          </a:xfrm>
          <a:prstGeom prst="rect">
            <a:avLst/>
          </a:prstGeom>
        </p:spPr>
      </p:pic>
    </p:spTree>
    <p:extLst>
      <p:ext uri="{BB962C8B-B14F-4D97-AF65-F5344CB8AC3E}">
        <p14:creationId xmlns:p14="http://schemas.microsoft.com/office/powerpoint/2010/main" val="41496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Possibilities of VNM</a:t>
            </a:r>
            <a:endParaRPr lang="en-IN" dirty="0"/>
          </a:p>
        </p:txBody>
      </p:sp>
      <p:pic>
        <p:nvPicPr>
          <p:cNvPr id="4" name="Content Placeholder 3"/>
          <p:cNvPicPr>
            <a:picLocks noGrp="1" noChangeAspect="1"/>
          </p:cNvPicPr>
          <p:nvPr>
            <p:ph idx="1"/>
          </p:nvPr>
        </p:nvPicPr>
        <p:blipFill>
          <a:blip r:embed="rId2"/>
          <a:stretch>
            <a:fillRect/>
          </a:stretch>
        </p:blipFill>
        <p:spPr>
          <a:xfrm>
            <a:off x="2961837" y="2830319"/>
            <a:ext cx="6268325" cy="2772162"/>
          </a:xfrm>
          <a:prstGeom prst="rect">
            <a:avLst/>
          </a:prstGeom>
        </p:spPr>
      </p:pic>
    </p:spTree>
    <p:extLst>
      <p:ext uri="{BB962C8B-B14F-4D97-AF65-F5344CB8AC3E}">
        <p14:creationId xmlns:p14="http://schemas.microsoft.com/office/powerpoint/2010/main" val="111545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VNM Benefits </a:t>
            </a:r>
            <a:endParaRPr lang="en-IN" dirty="0"/>
          </a:p>
        </p:txBody>
      </p:sp>
      <p:pic>
        <p:nvPicPr>
          <p:cNvPr id="4" name="Content Placeholder 3"/>
          <p:cNvPicPr>
            <a:picLocks noGrp="1" noChangeAspect="1"/>
          </p:cNvPicPr>
          <p:nvPr>
            <p:ph idx="1"/>
          </p:nvPr>
        </p:nvPicPr>
        <p:blipFill>
          <a:blip r:embed="rId2"/>
          <a:stretch>
            <a:fillRect/>
          </a:stretch>
        </p:blipFill>
        <p:spPr>
          <a:xfrm>
            <a:off x="1295402" y="2664823"/>
            <a:ext cx="9128757" cy="2242236"/>
          </a:xfrm>
          <a:prstGeom prst="rect">
            <a:avLst/>
          </a:prstGeom>
        </p:spPr>
      </p:pic>
    </p:spTree>
    <p:extLst>
      <p:ext uri="{BB962C8B-B14F-4D97-AF65-F5344CB8AC3E}">
        <p14:creationId xmlns:p14="http://schemas.microsoft.com/office/powerpoint/2010/main" val="34547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VNM a must for India </a:t>
            </a:r>
            <a:endParaRPr lang="en-IN" dirty="0"/>
          </a:p>
        </p:txBody>
      </p:sp>
      <p:pic>
        <p:nvPicPr>
          <p:cNvPr id="4" name="Content Placeholder 3"/>
          <p:cNvPicPr>
            <a:picLocks noGrp="1" noChangeAspect="1"/>
          </p:cNvPicPr>
          <p:nvPr>
            <p:ph idx="1"/>
          </p:nvPr>
        </p:nvPicPr>
        <p:blipFill>
          <a:blip r:embed="rId2"/>
          <a:stretch>
            <a:fillRect/>
          </a:stretch>
        </p:blipFill>
        <p:spPr>
          <a:xfrm>
            <a:off x="1711234" y="2547257"/>
            <a:ext cx="9185364" cy="3030583"/>
          </a:xfrm>
          <a:prstGeom prst="rect">
            <a:avLst/>
          </a:prstGeom>
        </p:spPr>
      </p:pic>
    </p:spTree>
    <p:extLst>
      <p:ext uri="{BB962C8B-B14F-4D97-AF65-F5344CB8AC3E}">
        <p14:creationId xmlns:p14="http://schemas.microsoft.com/office/powerpoint/2010/main" val="63577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1"/>
                </a:solidFill>
                <a:latin typeface="Arial" pitchFamily="34" charset="0"/>
                <a:cs typeface="Arial" pitchFamily="34" charset="0"/>
              </a:rPr>
              <a:t>Why Solar In India Is The Opportunity Of A Lifetime</a:t>
            </a:r>
            <a:endParaRPr lang="en-IN" dirty="0"/>
          </a:p>
        </p:txBody>
      </p:sp>
      <p:sp>
        <p:nvSpPr>
          <p:cNvPr id="3" name="Content Placeholder 2"/>
          <p:cNvSpPr>
            <a:spLocks noGrp="1"/>
          </p:cNvSpPr>
          <p:nvPr>
            <p:ph idx="1"/>
          </p:nvPr>
        </p:nvSpPr>
        <p:spPr/>
        <p:txBody>
          <a:bodyPr>
            <a:normAutofit fontScale="70000" lnSpcReduction="20000"/>
          </a:bodyPr>
          <a:lstStyle/>
          <a:p>
            <a:pPr marL="273050" indent="-273050" algn="just">
              <a:buFont typeface="Wingdings" pitchFamily="2" charset="2"/>
              <a:buChar char="Ø"/>
              <a:tabLst>
                <a:tab pos="3586163" algn="l"/>
              </a:tabLst>
            </a:pPr>
            <a:r>
              <a:rPr lang="en-US" dirty="0">
                <a:solidFill>
                  <a:schemeClr val="tx1"/>
                </a:solidFill>
                <a:latin typeface="Arial" pitchFamily="34" charset="0"/>
                <a:cs typeface="Arial" pitchFamily="34" charset="0"/>
              </a:rPr>
              <a:t>Solar In India is one of the biggest single measures to save the Global Climate and backbone of India’s future energy economy.</a:t>
            </a:r>
          </a:p>
          <a:p>
            <a:pPr marL="273050" indent="-273050" algn="just">
              <a:buFont typeface="Wingdings" pitchFamily="2" charset="2"/>
              <a:buChar char="Ø"/>
              <a:tabLst>
                <a:tab pos="3586163" algn="l"/>
              </a:tabLst>
            </a:pPr>
            <a:endParaRPr lang="en-US" dirty="0">
              <a:solidFill>
                <a:schemeClr val="tx1"/>
              </a:solidFill>
              <a:latin typeface="Arial" pitchFamily="34" charset="0"/>
              <a:cs typeface="Arial" pitchFamily="34" charset="0"/>
            </a:endParaRPr>
          </a:p>
          <a:p>
            <a:pPr marL="273050" indent="-273050" algn="just">
              <a:buFont typeface="Wingdings" pitchFamily="2" charset="2"/>
              <a:buChar char="Ø"/>
              <a:tabLst>
                <a:tab pos="3586163" algn="l"/>
              </a:tabLst>
            </a:pPr>
            <a:r>
              <a:rPr lang="en-US" dirty="0">
                <a:solidFill>
                  <a:schemeClr val="tx1"/>
                </a:solidFill>
                <a:latin typeface="Arial" pitchFamily="34" charset="0"/>
                <a:cs typeface="Arial" pitchFamily="34" charset="0"/>
              </a:rPr>
              <a:t> India receives nearly 3000 hours of sunshine every year which is equivalent to 5000 trillion kWh of energy.</a:t>
            </a:r>
          </a:p>
          <a:p>
            <a:pPr marL="273050" indent="-273050" algn="just">
              <a:buFont typeface="Wingdings" pitchFamily="2" charset="2"/>
              <a:buChar char="Ø"/>
              <a:tabLst>
                <a:tab pos="3586163" algn="l"/>
              </a:tabLst>
            </a:pPr>
            <a:endParaRPr lang="en-US" dirty="0">
              <a:solidFill>
                <a:schemeClr val="tx1"/>
              </a:solidFill>
              <a:latin typeface="Arial" pitchFamily="34" charset="0"/>
              <a:cs typeface="Arial" pitchFamily="34" charset="0"/>
            </a:endParaRPr>
          </a:p>
          <a:p>
            <a:pPr marL="273050" indent="-273050" algn="just">
              <a:buFont typeface="Wingdings" pitchFamily="2" charset="2"/>
              <a:buChar char="Ø"/>
              <a:tabLst>
                <a:tab pos="3586163" algn="l"/>
              </a:tabLst>
            </a:pPr>
            <a:r>
              <a:rPr lang="en-US" dirty="0">
                <a:solidFill>
                  <a:schemeClr val="tx1"/>
                </a:solidFill>
                <a:latin typeface="Arial" pitchFamily="34" charset="0"/>
                <a:cs typeface="Arial" pitchFamily="34" charset="0"/>
              </a:rPr>
              <a:t> India has option of building its future energy infrastructure around solar, rather than coal.</a:t>
            </a:r>
          </a:p>
          <a:p>
            <a:pPr marL="273050" indent="-273050" algn="just">
              <a:buFont typeface="Wingdings" pitchFamily="2" charset="2"/>
              <a:buChar char="Ø"/>
              <a:tabLst>
                <a:tab pos="3586163" algn="l"/>
              </a:tabLst>
            </a:pPr>
            <a:endParaRPr lang="en-US" dirty="0">
              <a:solidFill>
                <a:schemeClr val="tx1"/>
              </a:solidFill>
              <a:latin typeface="Arial" pitchFamily="34" charset="0"/>
              <a:cs typeface="Arial" pitchFamily="34" charset="0"/>
            </a:endParaRPr>
          </a:p>
          <a:p>
            <a:pPr marL="273050" indent="-273050" algn="just">
              <a:buFont typeface="Wingdings" pitchFamily="2" charset="2"/>
              <a:buChar char="Ø"/>
              <a:tabLst>
                <a:tab pos="3586163" algn="l"/>
              </a:tabLst>
            </a:pPr>
            <a:r>
              <a:rPr lang="en-US" dirty="0">
                <a:solidFill>
                  <a:schemeClr val="tx1"/>
                </a:solidFill>
                <a:latin typeface="Arial" pitchFamily="34" charset="0"/>
                <a:cs typeface="Arial" pitchFamily="34" charset="0"/>
              </a:rPr>
              <a:t>Government of India through MNRE is promoting the use of renewable energy sources to meet the energy demand of the country and also the future requirements of power in the fast growth of economy.</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098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endParaRPr lang="en-IN" dirty="0"/>
          </a:p>
        </p:txBody>
      </p:sp>
      <p:sp>
        <p:nvSpPr>
          <p:cNvPr id="3" name="Content Placeholder 2"/>
          <p:cNvSpPr>
            <a:spLocks noGrp="1"/>
          </p:cNvSpPr>
          <p:nvPr>
            <p:ph idx="1"/>
          </p:nvPr>
        </p:nvSpPr>
        <p:spPr>
          <a:xfrm>
            <a:off x="1295401" y="2011680"/>
            <a:ext cx="9601196" cy="4036423"/>
          </a:xfrm>
        </p:spPr>
        <p:txBody>
          <a:bodyPr>
            <a:normAutofit/>
          </a:bodyPr>
          <a:lstStyle/>
          <a:p>
            <a:pPr algn="just">
              <a:buFont typeface="Wingdings" pitchFamily="2" charset="2"/>
              <a:buChar char="Ø"/>
            </a:pPr>
            <a:r>
              <a:rPr lang="en-US" dirty="0">
                <a:solidFill>
                  <a:schemeClr val="tx1"/>
                </a:solidFill>
                <a:latin typeface="Arial" pitchFamily="34" charset="0"/>
                <a:cs typeface="Arial" pitchFamily="34" charset="0"/>
              </a:rPr>
              <a:t>A large potential is available for generating solar power using unutilized space </a:t>
            </a:r>
            <a:r>
              <a:rPr lang="en-US" dirty="0" smtClean="0">
                <a:solidFill>
                  <a:schemeClr val="tx1"/>
                </a:solidFill>
                <a:latin typeface="Arial" pitchFamily="34" charset="0"/>
                <a:cs typeface="Arial" pitchFamily="34" charset="0"/>
              </a:rPr>
              <a:t>on Residential  </a:t>
            </a:r>
            <a:r>
              <a:rPr lang="en-US" dirty="0">
                <a:solidFill>
                  <a:schemeClr val="tx1"/>
                </a:solidFill>
                <a:latin typeface="Arial" pitchFamily="34" charset="0"/>
                <a:cs typeface="Arial" pitchFamily="34" charset="0"/>
              </a:rPr>
              <a:t>rooftops. </a:t>
            </a:r>
          </a:p>
          <a:p>
            <a:pPr algn="just">
              <a:buFont typeface="Wingdings" pitchFamily="2" charset="2"/>
              <a:buChar char="Ø"/>
            </a:pPr>
            <a:r>
              <a:rPr lang="en-US" dirty="0">
                <a:solidFill>
                  <a:schemeClr val="tx1"/>
                </a:solidFill>
                <a:latin typeface="Arial" pitchFamily="34" charset="0"/>
                <a:cs typeface="Arial" pitchFamily="34" charset="0"/>
              </a:rPr>
              <a:t>It could be tapped  by the individual </a:t>
            </a:r>
            <a:r>
              <a:rPr lang="en-US" dirty="0" smtClean="0">
                <a:solidFill>
                  <a:schemeClr val="tx1"/>
                </a:solidFill>
                <a:latin typeface="Arial" pitchFamily="34" charset="0"/>
                <a:cs typeface="Arial" pitchFamily="34" charset="0"/>
              </a:rPr>
              <a:t>household and will be very beneficial for Households till 2-3 kW loads </a:t>
            </a:r>
            <a:endParaRPr lang="en-US" dirty="0">
              <a:solidFill>
                <a:schemeClr val="tx1"/>
              </a:solidFill>
              <a:latin typeface="Arial" pitchFamily="34" charset="0"/>
              <a:cs typeface="Arial" pitchFamily="34" charset="0"/>
            </a:endParaRPr>
          </a:p>
          <a:p>
            <a:pPr algn="just">
              <a:buFont typeface="Wingdings" pitchFamily="2" charset="2"/>
              <a:buChar char="Ø"/>
            </a:pPr>
            <a:endParaRPr lang="en-US" dirty="0">
              <a:solidFill>
                <a:schemeClr val="tx1"/>
              </a:solidFill>
              <a:latin typeface="Arial" pitchFamily="34" charset="0"/>
              <a:cs typeface="Arial" pitchFamily="34" charset="0"/>
            </a:endParaRPr>
          </a:p>
          <a:p>
            <a:pPr marL="0" indent="0" algn="just">
              <a:buNone/>
            </a:pPr>
            <a:r>
              <a:rPr lang="en-US" dirty="0" smtClean="0">
                <a:solidFill>
                  <a:schemeClr val="tx1"/>
                </a:solidFill>
                <a:latin typeface="Arial" pitchFamily="34" charset="0"/>
                <a:cs typeface="Arial" pitchFamily="34" charset="0"/>
              </a:rPr>
              <a:t>at </a:t>
            </a:r>
            <a:r>
              <a:rPr lang="en-US" dirty="0">
                <a:solidFill>
                  <a:schemeClr val="tx1"/>
                </a:solidFill>
                <a:latin typeface="Arial" pitchFamily="34" charset="0"/>
                <a:cs typeface="Arial" pitchFamily="34" charset="0"/>
              </a:rPr>
              <a:t>the consumption center itself.</a:t>
            </a:r>
          </a:p>
          <a:p>
            <a:pPr algn="just"/>
            <a:endParaRPr lang="en-US" dirty="0">
              <a:solidFill>
                <a:schemeClr val="tx1"/>
              </a:solidFill>
              <a:latin typeface="Arial" pitchFamily="34" charset="0"/>
              <a:cs typeface="Arial" pitchFamily="34" charset="0"/>
            </a:endParaRPr>
          </a:p>
          <a:p>
            <a:pPr algn="just">
              <a:buFont typeface="Wingdings" pitchFamily="2" charset="2"/>
              <a:buChar char="Ø"/>
            </a:pPr>
            <a:endParaRPr lang="en-US"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stretch>
            <a:fillRect/>
          </a:stretch>
        </p:blipFill>
        <p:spPr>
          <a:xfrm>
            <a:off x="1295401" y="3931920"/>
            <a:ext cx="9601196" cy="1554479"/>
          </a:xfrm>
          <a:prstGeom prst="rect">
            <a:avLst/>
          </a:prstGeom>
        </p:spPr>
      </p:pic>
    </p:spTree>
    <p:extLst>
      <p:ext uri="{BB962C8B-B14F-4D97-AF65-F5344CB8AC3E}">
        <p14:creationId xmlns:p14="http://schemas.microsoft.com/office/powerpoint/2010/main" val="313516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Policies of the Bank to cater Rooftop Solar Power Projects</a:t>
            </a:r>
            <a:endParaRPr lang="en-IN" dirty="0"/>
          </a:p>
        </p:txBody>
      </p:sp>
      <p:sp>
        <p:nvSpPr>
          <p:cNvPr id="3" name="Content Placeholder 2"/>
          <p:cNvSpPr>
            <a:spLocks noGrp="1"/>
          </p:cNvSpPr>
          <p:nvPr>
            <p:ph idx="1"/>
          </p:nvPr>
        </p:nvSpPr>
        <p:spPr/>
        <p:txBody>
          <a:bodyPr/>
          <a:lstStyle/>
          <a:p>
            <a:r>
              <a:rPr lang="en-US" dirty="0">
                <a:latin typeface="Arial" pitchFamily="34" charset="0"/>
                <a:cs typeface="Arial" pitchFamily="34" charset="0"/>
              </a:rPr>
              <a:t>Bank has suitable </a:t>
            </a:r>
            <a:r>
              <a:rPr lang="en-US" dirty="0" smtClean="0">
                <a:latin typeface="Arial" pitchFamily="34" charset="0"/>
                <a:cs typeface="Arial" pitchFamily="34" charset="0"/>
              </a:rPr>
              <a:t> options for  </a:t>
            </a:r>
            <a:r>
              <a:rPr lang="en-US" dirty="0">
                <a:latin typeface="Arial" pitchFamily="34" charset="0"/>
                <a:cs typeface="Arial" pitchFamily="34" charset="0"/>
              </a:rPr>
              <a:t>financing  Rooftop Solar </a:t>
            </a:r>
            <a:r>
              <a:rPr lang="en-US" dirty="0" smtClean="0">
                <a:latin typeface="Arial" pitchFamily="34" charset="0"/>
                <a:cs typeface="Arial" pitchFamily="34" charset="0"/>
              </a:rPr>
              <a:t>1-3 kW Projects under this scheme .</a:t>
            </a:r>
            <a:endParaRPr lang="en-IN" dirty="0"/>
          </a:p>
        </p:txBody>
      </p:sp>
    </p:spTree>
    <p:extLst>
      <p:ext uri="{BB962C8B-B14F-4D97-AF65-F5344CB8AC3E}">
        <p14:creationId xmlns:p14="http://schemas.microsoft.com/office/powerpoint/2010/main" val="54712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latin typeface="Arial" pitchFamily="34" charset="0"/>
                <a:cs typeface="Arial" pitchFamily="34" charset="0"/>
              </a:rPr>
              <a:t>Financing of Rooftop Solar in Residential Sector</a:t>
            </a:r>
            <a:endParaRPr lang="en-IN" dirty="0"/>
          </a:p>
        </p:txBody>
      </p:sp>
      <p:sp>
        <p:nvSpPr>
          <p:cNvPr id="3" name="Content Placeholder 2"/>
          <p:cNvSpPr>
            <a:spLocks noGrp="1"/>
          </p:cNvSpPr>
          <p:nvPr>
            <p:ph idx="1"/>
          </p:nvPr>
        </p:nvSpPr>
        <p:spPr/>
        <p:txBody>
          <a:bodyPr>
            <a:normAutofit fontScale="70000" lnSpcReduction="20000"/>
          </a:bodyPr>
          <a:lstStyle/>
          <a:p>
            <a:pPr algn="just"/>
            <a:r>
              <a:rPr lang="en-US" dirty="0">
                <a:solidFill>
                  <a:schemeClr val="tx1"/>
                </a:solidFill>
                <a:latin typeface="Arial" pitchFamily="34" charset="0"/>
                <a:cs typeface="Arial" pitchFamily="34" charset="0"/>
              </a:rPr>
              <a:t>The Bank has laid down policy for financing rooftop solar to the individuals under the residential segment with the following salient features:</a:t>
            </a:r>
          </a:p>
          <a:p>
            <a:pPr algn="just"/>
            <a:endParaRPr lang="en-US" dirty="0">
              <a:solidFill>
                <a:schemeClr val="tx1"/>
              </a:solidFill>
              <a:latin typeface="Arial" pitchFamily="34" charset="0"/>
              <a:cs typeface="Arial" pitchFamily="34" charset="0"/>
            </a:endParaRPr>
          </a:p>
          <a:p>
            <a:pPr algn="just">
              <a:buFont typeface="Wingdings" pitchFamily="2" charset="2"/>
              <a:buChar char="Ø"/>
            </a:pPr>
            <a:r>
              <a:rPr lang="en-US" dirty="0">
                <a:solidFill>
                  <a:schemeClr val="tx1"/>
                </a:solidFill>
                <a:latin typeface="Arial" pitchFamily="34" charset="0"/>
                <a:cs typeface="Arial" pitchFamily="34" charset="0"/>
              </a:rPr>
              <a:t> </a:t>
            </a:r>
            <a:r>
              <a:rPr lang="en-US" b="1" u="sng" dirty="0">
                <a:solidFill>
                  <a:schemeClr val="tx1"/>
                </a:solidFill>
                <a:latin typeface="Arial" pitchFamily="34" charset="0"/>
                <a:cs typeface="Arial" pitchFamily="34" charset="0"/>
              </a:rPr>
              <a:t>Loan Amount</a:t>
            </a:r>
            <a:r>
              <a:rPr lang="en-US" dirty="0">
                <a:solidFill>
                  <a:schemeClr val="tx1"/>
                </a:solidFill>
                <a:latin typeface="Arial" pitchFamily="34" charset="0"/>
                <a:cs typeface="Arial" pitchFamily="34" charset="0"/>
              </a:rPr>
              <a:t>: Maximum </a:t>
            </a:r>
            <a:r>
              <a:rPr lang="en-US" dirty="0" err="1">
                <a:solidFill>
                  <a:schemeClr val="tx1"/>
                </a:solidFill>
                <a:latin typeface="Arial" pitchFamily="34" charset="0"/>
                <a:cs typeface="Arial" pitchFamily="34" charset="0"/>
              </a:rPr>
              <a:t>upto</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Rs</a:t>
            </a:r>
            <a:r>
              <a:rPr lang="en-US" dirty="0">
                <a:solidFill>
                  <a:schemeClr val="tx1"/>
                </a:solidFill>
                <a:latin typeface="Arial" pitchFamily="34" charset="0"/>
                <a:cs typeface="Arial" pitchFamily="34" charset="0"/>
              </a:rPr>
              <a:t> 2</a:t>
            </a:r>
            <a:r>
              <a:rPr lang="en-US" dirty="0" smtClean="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lakh per </a:t>
            </a:r>
            <a:r>
              <a:rPr lang="en-US" dirty="0" smtClean="0">
                <a:solidFill>
                  <a:schemeClr val="tx1"/>
                </a:solidFill>
                <a:latin typeface="Arial" pitchFamily="34" charset="0"/>
                <a:cs typeface="Arial" pitchFamily="34" charset="0"/>
              </a:rPr>
              <a:t>borrower for 3 kW</a:t>
            </a:r>
            <a:endParaRPr lang="en-US" dirty="0">
              <a:solidFill>
                <a:schemeClr val="tx1"/>
              </a:solidFill>
              <a:latin typeface="Arial" pitchFamily="34" charset="0"/>
              <a:cs typeface="Arial" pitchFamily="34" charset="0"/>
            </a:endParaRPr>
          </a:p>
          <a:p>
            <a:pPr algn="just">
              <a:buFont typeface="Wingdings" pitchFamily="2" charset="2"/>
              <a:buChar char="Ø"/>
            </a:pPr>
            <a:endParaRPr lang="en-US" dirty="0">
              <a:solidFill>
                <a:schemeClr val="tx1"/>
              </a:solidFill>
              <a:latin typeface="Arial" pitchFamily="34" charset="0"/>
              <a:cs typeface="Arial" pitchFamily="34" charset="0"/>
            </a:endParaRPr>
          </a:p>
          <a:p>
            <a:pPr algn="just">
              <a:buFont typeface="Wingdings" pitchFamily="2" charset="2"/>
              <a:buChar char="Ø"/>
            </a:pPr>
            <a:r>
              <a:rPr lang="en-US" dirty="0">
                <a:solidFill>
                  <a:schemeClr val="tx1"/>
                </a:solidFill>
                <a:latin typeface="Arial" pitchFamily="34" charset="0"/>
                <a:cs typeface="Arial" pitchFamily="34" charset="0"/>
              </a:rPr>
              <a:t> </a:t>
            </a:r>
            <a:r>
              <a:rPr lang="en-US" b="1" u="sng" dirty="0">
                <a:solidFill>
                  <a:schemeClr val="tx1"/>
                </a:solidFill>
                <a:latin typeface="Arial" pitchFamily="34" charset="0"/>
                <a:cs typeface="Arial" pitchFamily="34" charset="0"/>
              </a:rPr>
              <a:t>Margin :</a:t>
            </a:r>
          </a:p>
          <a:p>
            <a:pPr algn="just">
              <a:buFont typeface="Arial" pitchFamily="34" charset="0"/>
              <a:buChar char="•"/>
            </a:pPr>
            <a:r>
              <a:rPr lang="en-US" dirty="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10% with </a:t>
            </a:r>
            <a:r>
              <a:rPr lang="en-US" dirty="0">
                <a:solidFill>
                  <a:schemeClr val="tx1"/>
                </a:solidFill>
                <a:latin typeface="Arial" pitchFamily="34" charset="0"/>
                <a:cs typeface="Arial" pitchFamily="34" charset="0"/>
              </a:rPr>
              <a:t>the Bank.</a:t>
            </a:r>
          </a:p>
          <a:p>
            <a:pPr algn="just">
              <a:buFont typeface="Arial" pitchFamily="34" charset="0"/>
              <a:buChar char="•"/>
            </a:pPr>
            <a:endParaRPr lang="en-US" dirty="0">
              <a:solidFill>
                <a:schemeClr val="tx1"/>
              </a:solidFill>
              <a:latin typeface="Arial" pitchFamily="34" charset="0"/>
              <a:cs typeface="Arial" pitchFamily="34" charset="0"/>
            </a:endParaRPr>
          </a:p>
          <a:p>
            <a:pPr algn="just">
              <a:buFont typeface="Wingdings" pitchFamily="2" charset="2"/>
              <a:buChar char="Ø"/>
            </a:pPr>
            <a:r>
              <a:rPr lang="en-US" b="1" u="sng" dirty="0">
                <a:solidFill>
                  <a:schemeClr val="tx1"/>
                </a:solidFill>
                <a:latin typeface="Arial" pitchFamily="34" charset="0"/>
                <a:cs typeface="Arial" pitchFamily="34" charset="0"/>
              </a:rPr>
              <a:t> Repayment:</a:t>
            </a:r>
          </a:p>
          <a:p>
            <a:pPr algn="just">
              <a:buFont typeface="Arial" pitchFamily="34" charset="0"/>
              <a:buChar char="•"/>
            </a:pPr>
            <a:r>
              <a:rPr lang="en-US" dirty="0">
                <a:solidFill>
                  <a:schemeClr val="tx1"/>
                </a:solidFill>
                <a:latin typeface="Arial" pitchFamily="34" charset="0"/>
                <a:cs typeface="Arial" pitchFamily="34" charset="0"/>
              </a:rPr>
              <a:t> Maximum </a:t>
            </a:r>
            <a:r>
              <a:rPr lang="en-US" dirty="0" err="1">
                <a:solidFill>
                  <a:schemeClr val="tx1"/>
                </a:solidFill>
                <a:latin typeface="Arial" pitchFamily="34" charset="0"/>
                <a:cs typeface="Arial" pitchFamily="34" charset="0"/>
              </a:rPr>
              <a:t>upto</a:t>
            </a:r>
            <a:r>
              <a:rPr lang="en-US" dirty="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10 </a:t>
            </a:r>
            <a:r>
              <a:rPr lang="en-US" dirty="0">
                <a:solidFill>
                  <a:schemeClr val="tx1"/>
                </a:solidFill>
                <a:latin typeface="Arial" pitchFamily="34" charset="0"/>
                <a:cs typeface="Arial" pitchFamily="34" charset="0"/>
              </a:rPr>
              <a:t>years </a:t>
            </a:r>
            <a:r>
              <a:rPr lang="en-US" dirty="0" smtClean="0">
                <a:solidFill>
                  <a:schemeClr val="tx1"/>
                </a:solidFill>
                <a:latin typeface="Arial" pitchFamily="34" charset="0"/>
                <a:cs typeface="Arial" pitchFamily="34" charset="0"/>
              </a:rPr>
              <a:t>or </a:t>
            </a:r>
            <a:r>
              <a:rPr lang="en-US" dirty="0">
                <a:solidFill>
                  <a:schemeClr val="tx1"/>
                </a:solidFill>
                <a:latin typeface="Arial" pitchFamily="34" charset="0"/>
                <a:cs typeface="Arial" pitchFamily="34" charset="0"/>
              </a:rPr>
              <a:t>as per repaying capacity of the individual</a:t>
            </a:r>
            <a:r>
              <a:rPr lang="en-US" dirty="0" smtClean="0">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735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Loan Schemes </a:t>
            </a:r>
            <a:endParaRPr lang="en-IN" dirty="0"/>
          </a:p>
        </p:txBody>
      </p:sp>
      <p:pic>
        <p:nvPicPr>
          <p:cNvPr id="4" name="Content Placeholder 3"/>
          <p:cNvPicPr>
            <a:picLocks noGrp="1" noChangeAspect="1"/>
          </p:cNvPicPr>
          <p:nvPr>
            <p:ph idx="1"/>
          </p:nvPr>
        </p:nvPicPr>
        <p:blipFill>
          <a:blip r:embed="rId2"/>
          <a:stretch>
            <a:fillRect/>
          </a:stretch>
        </p:blipFill>
        <p:spPr>
          <a:xfrm>
            <a:off x="2166273" y="2557463"/>
            <a:ext cx="7859453" cy="3317875"/>
          </a:xfrm>
          <a:prstGeom prst="rect">
            <a:avLst/>
          </a:prstGeom>
        </p:spPr>
      </p:pic>
    </p:spTree>
    <p:extLst>
      <p:ext uri="{BB962C8B-B14F-4D97-AF65-F5344CB8AC3E}">
        <p14:creationId xmlns:p14="http://schemas.microsoft.com/office/powerpoint/2010/main" val="351351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Metering shown in Figure 1  </a:t>
            </a:r>
            <a:endParaRPr lang="en-IN" dirty="0"/>
          </a:p>
        </p:txBody>
      </p:sp>
      <p:pic>
        <p:nvPicPr>
          <p:cNvPr id="4" name="Content Placeholder 3"/>
          <p:cNvPicPr>
            <a:picLocks noGrp="1" noChangeAspect="1"/>
          </p:cNvPicPr>
          <p:nvPr>
            <p:ph idx="1"/>
          </p:nvPr>
        </p:nvPicPr>
        <p:blipFill>
          <a:blip r:embed="rId2"/>
          <a:stretch>
            <a:fillRect/>
          </a:stretch>
        </p:blipFill>
        <p:spPr>
          <a:xfrm>
            <a:off x="2809416" y="3316162"/>
            <a:ext cx="6573167" cy="1800476"/>
          </a:xfrm>
          <a:prstGeom prst="rect">
            <a:avLst/>
          </a:prstGeom>
        </p:spPr>
      </p:pic>
    </p:spTree>
    <p:extLst>
      <p:ext uri="{BB962C8B-B14F-4D97-AF65-F5344CB8AC3E}">
        <p14:creationId xmlns:p14="http://schemas.microsoft.com/office/powerpoint/2010/main" val="411843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Metering </a:t>
            </a:r>
            <a:endParaRPr lang="en-IN" dirty="0"/>
          </a:p>
        </p:txBody>
      </p:sp>
      <p:pic>
        <p:nvPicPr>
          <p:cNvPr id="4" name="Content Placeholder 3"/>
          <p:cNvPicPr>
            <a:picLocks noGrp="1" noChangeAspect="1"/>
          </p:cNvPicPr>
          <p:nvPr>
            <p:ph idx="1"/>
          </p:nvPr>
        </p:nvPicPr>
        <p:blipFill>
          <a:blip r:embed="rId2"/>
          <a:stretch>
            <a:fillRect/>
          </a:stretch>
        </p:blipFill>
        <p:spPr>
          <a:xfrm>
            <a:off x="1201783" y="2573383"/>
            <a:ext cx="8895805" cy="2309860"/>
          </a:xfrm>
          <a:prstGeom prst="rect">
            <a:avLst/>
          </a:prstGeom>
        </p:spPr>
      </p:pic>
    </p:spTree>
    <p:extLst>
      <p:ext uri="{BB962C8B-B14F-4D97-AF65-F5344CB8AC3E}">
        <p14:creationId xmlns:p14="http://schemas.microsoft.com/office/powerpoint/2010/main" val="31851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Net Metering </a:t>
            </a:r>
            <a:endParaRPr lang="en-IN" dirty="0"/>
          </a:p>
        </p:txBody>
      </p:sp>
      <p:pic>
        <p:nvPicPr>
          <p:cNvPr id="4" name="Content Placeholder 3"/>
          <p:cNvPicPr>
            <a:picLocks noGrp="1" noChangeAspect="1"/>
          </p:cNvPicPr>
          <p:nvPr>
            <p:ph idx="1"/>
          </p:nvPr>
        </p:nvPicPr>
        <p:blipFill>
          <a:blip r:embed="rId2"/>
          <a:stretch>
            <a:fillRect/>
          </a:stretch>
        </p:blipFill>
        <p:spPr>
          <a:xfrm>
            <a:off x="2142309" y="2821577"/>
            <a:ext cx="8046720" cy="2118824"/>
          </a:xfrm>
          <a:prstGeom prst="rect">
            <a:avLst/>
          </a:prstGeom>
        </p:spPr>
      </p:pic>
    </p:spTree>
    <p:extLst>
      <p:ext uri="{BB962C8B-B14F-4D97-AF65-F5344CB8AC3E}">
        <p14:creationId xmlns:p14="http://schemas.microsoft.com/office/powerpoint/2010/main" val="29165328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75</TotalTime>
  <Words>291</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Garamond</vt:lpstr>
      <vt:lpstr>Wingdings</vt:lpstr>
      <vt:lpstr>Organic</vt:lpstr>
      <vt:lpstr>Residential Roof Top &amp; Virtual Net Metering </vt:lpstr>
      <vt:lpstr>Why Solar In India Is The Opportunity Of A Lifetime</vt:lpstr>
      <vt:lpstr>Potential </vt:lpstr>
      <vt:lpstr>Policies of the Bank to cater Rooftop Solar Power Projects</vt:lpstr>
      <vt:lpstr>Financing of Rooftop Solar in Residential Sector</vt:lpstr>
      <vt:lpstr>Bank Loan Schemes </vt:lpstr>
      <vt:lpstr>Net Metering shown in Figure 1  </vt:lpstr>
      <vt:lpstr>Net Metering </vt:lpstr>
      <vt:lpstr>Challenges of Net Metering </vt:lpstr>
      <vt:lpstr>Challenges of Net Metering </vt:lpstr>
      <vt:lpstr>Concept of Virtual Net Metering </vt:lpstr>
      <vt:lpstr>Virtual Net Metering </vt:lpstr>
      <vt:lpstr>Possibilities of VNM</vt:lpstr>
      <vt:lpstr>VNM Benefits </vt:lpstr>
      <vt:lpstr>VNM a must for India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Roof Top &amp; Virtual Net Metering</dc:title>
  <dc:creator>Munish Gupta</dc:creator>
  <cp:lastModifiedBy>Munish Gupta</cp:lastModifiedBy>
  <cp:revision>5</cp:revision>
  <dcterms:created xsi:type="dcterms:W3CDTF">2024-08-04T02:53:14Z</dcterms:created>
  <dcterms:modified xsi:type="dcterms:W3CDTF">2024-08-04T04:08:16Z</dcterms:modified>
</cp:coreProperties>
</file>